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7"/>
  </p:notesMasterIdLst>
  <p:sldIdLst>
    <p:sldId id="256" r:id="rId2"/>
    <p:sldId id="257" r:id="rId3"/>
    <p:sldId id="265" r:id="rId4"/>
    <p:sldId id="264" r:id="rId5"/>
    <p:sldId id="263" r:id="rId6"/>
    <p:sldId id="266" r:id="rId7"/>
    <p:sldId id="262" r:id="rId8"/>
    <p:sldId id="261" r:id="rId9"/>
    <p:sldId id="260" r:id="rId10"/>
    <p:sldId id="259" r:id="rId11"/>
    <p:sldId id="258" r:id="rId12"/>
    <p:sldId id="268" r:id="rId13"/>
    <p:sldId id="269" r:id="rId14"/>
    <p:sldId id="267" r:id="rId15"/>
    <p:sldId id="270" r:id="rId16"/>
    <p:sldId id="271" r:id="rId17"/>
    <p:sldId id="272" r:id="rId18"/>
    <p:sldId id="275" r:id="rId19"/>
    <p:sldId id="278" r:id="rId20"/>
    <p:sldId id="274" r:id="rId21"/>
    <p:sldId id="276" r:id="rId22"/>
    <p:sldId id="279" r:id="rId23"/>
    <p:sldId id="280" r:id="rId24"/>
    <p:sldId id="273" r:id="rId25"/>
    <p:sldId id="277" r:id="rId2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09" autoAdjust="0"/>
    <p:restoredTop sz="86493" autoAdjust="0"/>
  </p:normalViewPr>
  <p:slideViewPr>
    <p:cSldViewPr>
      <p:cViewPr varScale="1">
        <p:scale>
          <a:sx n="93" d="100"/>
          <a:sy n="93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E9335-7455-4BB8-A270-871606CF3906}" type="datetimeFigureOut">
              <a:rPr lang="zh-TW" altLang="en-US" smtClean="0"/>
              <a:t>2012/9/3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3D3C0-AE38-439D-BDF6-96D6DC32C1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9492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3D3C0-AE38-439D-BDF6-96D6DC32C1C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20016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分析時間與</a:t>
            </a:r>
            <a:r>
              <a:rPr lang="en-US" altLang="zh-TW" dirty="0" smtClean="0"/>
              <a:t>view focus</a:t>
            </a:r>
            <a:r>
              <a:rPr lang="zh-TW" altLang="en-US" dirty="0" smtClean="0"/>
              <a:t>和</a:t>
            </a:r>
            <a:r>
              <a:rPr lang="en-US" altLang="zh-TW" dirty="0" smtClean="0"/>
              <a:t>view entropy</a:t>
            </a:r>
            <a:r>
              <a:rPr lang="zh-TW" altLang="en-US" dirty="0" smtClean="0"/>
              <a:t>之間的影響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因為有些影片的觀看次數相當的少，無法提供足夠的資訊</a:t>
            </a:r>
            <a:endParaRPr lang="en-US" altLang="zh-TW" dirty="0" smtClean="0"/>
          </a:p>
          <a:p>
            <a:r>
              <a:rPr lang="zh-TW" altLang="en-US" dirty="0" smtClean="0"/>
              <a:t>所以在這裡只考慮觀看過</a:t>
            </a:r>
            <a:r>
              <a:rPr lang="en-US" altLang="zh-TW" dirty="0" smtClean="0"/>
              <a:t>100</a:t>
            </a:r>
            <a:r>
              <a:rPr lang="zh-TW" altLang="en-US" dirty="0" smtClean="0"/>
              <a:t>次以上的影片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3D3C0-AE38-439D-BDF6-96D6DC32C1CF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3785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影片的存取會受到地區性的影響，再加上</a:t>
            </a:r>
            <a:r>
              <a:rPr lang="en-US" altLang="zh-TW" dirty="0" smtClean="0"/>
              <a:t>YouTube</a:t>
            </a:r>
            <a:r>
              <a:rPr lang="zh-TW" altLang="en-US" dirty="0" smtClean="0"/>
              <a:t>有個機制會防止相同的影片上傳，因此很難讓每部影片都散佈到全球各地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所以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少部分的影片卻累積非常多的觀看次數，而大部分的影片觀看次數卻很少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3D3C0-AE38-439D-BDF6-96D6DC32C1C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0858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動機</a:t>
            </a:r>
            <a:r>
              <a:rPr lang="en-US" altLang="zh-TW" dirty="0" smtClean="0"/>
              <a:t>: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去觀察影片的普遍性和一部遍及全球範圍的影片有何關係</a:t>
            </a:r>
            <a:endParaRPr lang="en-US" altLang="zh-TW" baseline="0" dirty="0" smtClean="0"/>
          </a:p>
          <a:p>
            <a:r>
              <a:rPr lang="zh-TW" altLang="en-US" baseline="0" dirty="0" smtClean="0"/>
              <a:t>            看較不普及的影片在某些地區是否能有受到歡迎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3D3C0-AE38-439D-BDF6-96D6DC32C1CF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7904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zh-TW" dirty="0" smtClean="0"/>
              <a:t>Geographic relevance</a:t>
            </a:r>
            <a:r>
              <a:rPr lang="zh-TW" altLang="en-US" dirty="0" smtClean="0"/>
              <a:t> 是影響</a:t>
            </a:r>
            <a:r>
              <a:rPr lang="en-US" altLang="zh-TW" dirty="0" smtClean="0"/>
              <a:t>video popularity</a:t>
            </a:r>
            <a:r>
              <a:rPr lang="zh-TW" altLang="en-US" dirty="0" smtClean="0"/>
              <a:t>的關鍵因素之一，探討地區與地區之間的關係</a:t>
            </a:r>
            <a:endParaRPr lang="en-US" altLang="zh-TW" dirty="0" smtClean="0"/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zh-TW" dirty="0" smtClean="0"/>
              <a:t>Geographic proximity</a:t>
            </a:r>
            <a:r>
              <a:rPr lang="zh-TW" altLang="en-US" dirty="0" smtClean="0"/>
              <a:t> 透過</a:t>
            </a:r>
            <a:r>
              <a:rPr lang="en-US" altLang="zh-TW" dirty="0" smtClean="0"/>
              <a:t>user</a:t>
            </a:r>
            <a:r>
              <a:rPr lang="zh-TW" altLang="en-US" dirty="0" smtClean="0"/>
              <a:t>來觀察，因為有些影片會透過朋友之間的口耳相傳而造成較高的點擊率，但卻會因為語言和文化的關係而被侷限於某些區域</a:t>
            </a:r>
            <a:endParaRPr lang="en-US" altLang="zh-TW" dirty="0" smtClean="0"/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3D3C0-AE38-439D-BDF6-96D6DC32C1CF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0845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防止因為季節關係而影響到</a:t>
            </a:r>
            <a:r>
              <a:rPr lang="en-US" altLang="zh-TW" dirty="0" smtClean="0"/>
              <a:t>user</a:t>
            </a:r>
            <a:r>
              <a:rPr lang="zh-TW" altLang="en-US" dirty="0" smtClean="0"/>
              <a:t>的行為</a:t>
            </a:r>
            <a:endParaRPr lang="en-US" altLang="zh-TW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2. including official states and minor territories.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3.</a:t>
            </a:r>
            <a:r>
              <a:rPr lang="zh-TW" altLang="en-US" dirty="0" smtClean="0"/>
              <a:t>因為一部影片會經由不同管道來觀看</a:t>
            </a:r>
            <a:endParaRPr lang="en-US" altLang="zh-TW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   </a:t>
            </a:r>
            <a:r>
              <a:rPr lang="zh-TW" altLang="en-US" dirty="0" smtClean="0"/>
              <a:t>→例如經由</a:t>
            </a:r>
            <a:r>
              <a:rPr lang="en-US" altLang="zh-TW" dirty="0" smtClean="0"/>
              <a:t>FB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不是</a:t>
            </a:r>
            <a:r>
              <a:rPr lang="en-US" altLang="zh-TW" dirty="0" smtClean="0"/>
              <a:t>YouTube</a:t>
            </a:r>
            <a:r>
              <a:rPr lang="zh-TW" altLang="en-US" dirty="0" smtClean="0"/>
              <a:t>的網站</a:t>
            </a:r>
            <a:r>
              <a:rPr lang="en-US" altLang="zh-TW" dirty="0" smtClean="0"/>
              <a:t>)</a:t>
            </a:r>
            <a:r>
              <a:rPr lang="zh-TW" altLang="en-US" dirty="0" smtClean="0"/>
              <a:t> 點選看到的影片，或是直接點選朋友給予的網址</a:t>
            </a:r>
            <a:endParaRPr lang="en-US" altLang="zh-TW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   →主要經由網頁搜尋，或是</a:t>
            </a:r>
            <a:r>
              <a:rPr lang="en-US" altLang="zh-TW" dirty="0" smtClean="0"/>
              <a:t>YouTube</a:t>
            </a:r>
            <a:r>
              <a:rPr lang="zh-TW" altLang="en-US" dirty="0" smtClean="0"/>
              <a:t>內部找尋</a:t>
            </a:r>
            <a:endParaRPr lang="en-US" altLang="zh-TW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3D3C0-AE38-439D-BDF6-96D6DC32C1CF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5858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主要的流量並非都是從美國來的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only 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26% of YouTube views are generated in the USA</a:t>
            </a:r>
            <a:b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zh-TW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其餘有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74%</a:t>
            </a:r>
            <a:r>
              <a:rPr lang="zh-TW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的流量是來自於其他國家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3D3C0-AE38-439D-BDF6-96D6DC32C1CF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0021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3D3C0-AE38-439D-BDF6-96D6DC32C1CF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8794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左圖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)This is still higher than one would expect by observing the distribution of global YouTube traffic in Figure 2: in fact, no region exhibits more than 26% of the overall number of views.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右圖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view entropy values reach a plateau at about</a:t>
            </a:r>
            <a:r>
              <a:rPr lang="zh-TW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3.5 bits.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3D3C0-AE38-439D-BDF6-96D6DC32C1CF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012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由於朋友之間會互相傳遞感興趣的影片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3D3C0-AE38-439D-BDF6-96D6DC32C1CF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6383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312FD03-DF36-4317-AC72-D450D85968D8}" type="datetime1">
              <a:rPr lang="zh-TW" altLang="en-US" smtClean="0"/>
              <a:t>2012/9/3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33A8BE-E952-4E80-89B8-4568D3DB4F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EAF3-2C01-4FA7-B494-ECCBE1F4109E}" type="datetime1">
              <a:rPr lang="zh-TW" altLang="en-US" smtClean="0"/>
              <a:t>2012/9/3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3A8BE-E952-4E80-89B8-4568D3DB4F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9AB1-1A88-482F-86A8-FA6D9836278C}" type="datetime1">
              <a:rPr lang="zh-TW" altLang="en-US" smtClean="0"/>
              <a:t>2012/9/3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3A8BE-E952-4E80-89B8-4568D3DB4F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0EF5618-3D31-4827-B721-1E4FCB814CC9}" type="datetime1">
              <a:rPr lang="zh-TW" altLang="en-US" smtClean="0"/>
              <a:t>2012/9/3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33A8BE-E952-4E80-89B8-4568D3DB4F9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B7EA349-CDC9-4156-BF7E-3ECCF2F89AEB}" type="datetime1">
              <a:rPr lang="zh-TW" altLang="en-US" smtClean="0"/>
              <a:t>2012/9/3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33A8BE-E952-4E80-89B8-4568D3DB4F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C091-4C25-421C-9D7A-CB37E29FBF96}" type="datetime1">
              <a:rPr lang="zh-TW" altLang="en-US" smtClean="0"/>
              <a:t>2012/9/3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3A8BE-E952-4E80-89B8-4568D3DB4F9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9BE1-B092-4C42-9E56-0D939C299482}" type="datetime1">
              <a:rPr lang="zh-TW" altLang="en-US" smtClean="0"/>
              <a:t>2012/9/3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3A8BE-E952-4E80-89B8-4568D3DB4F9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40D47C-68C8-4911-8F1F-BE252F3AE63D}" type="datetime1">
              <a:rPr lang="zh-TW" altLang="en-US" smtClean="0"/>
              <a:t>2012/9/3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33A8BE-E952-4E80-89B8-4568D3DB4F9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CE44-590F-4822-B06A-1E36661ED282}" type="datetime1">
              <a:rPr lang="zh-TW" altLang="en-US" smtClean="0"/>
              <a:t>2012/9/3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3A8BE-E952-4E80-89B8-4568D3DB4F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717BB0-5C22-41E5-8FAC-7C03055455C3}" type="datetime1">
              <a:rPr lang="zh-TW" altLang="en-US" smtClean="0"/>
              <a:t>2012/9/3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33A8BE-E952-4E80-89B8-4568D3DB4F9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667F38-94C1-41E6-B7FF-B42D19DA1E8F}" type="datetime1">
              <a:rPr lang="zh-TW" altLang="en-US" smtClean="0"/>
              <a:t>2012/9/3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33A8BE-E952-4E80-89B8-4568D3DB4F9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72333BD-820E-4639-8FAC-90DE55FF0B26}" type="datetime1">
              <a:rPr lang="zh-TW" altLang="en-US" smtClean="0"/>
              <a:t>2012/9/3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33A8BE-E952-4E80-89B8-4568D3DB4F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483768" y="1628800"/>
            <a:ext cx="5760640" cy="2160240"/>
          </a:xfrm>
        </p:spPr>
        <p:txBody>
          <a:bodyPr>
            <a:normAutofit/>
          </a:bodyPr>
          <a:lstStyle/>
          <a:p>
            <a:r>
              <a:rPr lang="en-US" altLang="zh-TW" sz="4400" dirty="0" smtClean="0"/>
              <a:t>YouTube Around the World : Geographic Popularity of Videos</a:t>
            </a:r>
            <a:endParaRPr lang="zh-TW" altLang="en-US" sz="4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699792" y="4941168"/>
            <a:ext cx="4968552" cy="1371600"/>
          </a:xfrm>
        </p:spPr>
        <p:txBody>
          <a:bodyPr>
            <a:normAutofit lnSpcReduction="10000"/>
          </a:bodyPr>
          <a:lstStyle/>
          <a:p>
            <a:r>
              <a:rPr lang="en-US" altLang="zh-TW" dirty="0"/>
              <a:t>Date : </a:t>
            </a:r>
            <a:r>
              <a:rPr lang="en-US" altLang="zh-TW" dirty="0" smtClean="0"/>
              <a:t>2012/9/2</a:t>
            </a:r>
            <a:endParaRPr lang="en-US" altLang="zh-TW" dirty="0"/>
          </a:p>
          <a:p>
            <a:r>
              <a:rPr lang="en-US" altLang="zh-TW" dirty="0"/>
              <a:t>Resource : </a:t>
            </a:r>
            <a:r>
              <a:rPr lang="en-US" altLang="zh-TW" dirty="0" smtClean="0"/>
              <a:t>WWW’12</a:t>
            </a:r>
            <a:endParaRPr lang="en-US" altLang="zh-TW" dirty="0"/>
          </a:p>
          <a:p>
            <a:r>
              <a:rPr lang="en-US" altLang="zh-TW" dirty="0"/>
              <a:t>Advisor : Dr. </a:t>
            </a:r>
            <a:r>
              <a:rPr lang="en-US" altLang="zh-TW" dirty="0" err="1"/>
              <a:t>Jia</a:t>
            </a:r>
            <a:r>
              <a:rPr lang="en-US" altLang="zh-TW" dirty="0"/>
              <a:t>-Ling </a:t>
            </a:r>
            <a:r>
              <a:rPr lang="en-US" altLang="zh-TW" dirty="0" err="1"/>
              <a:t>Koh</a:t>
            </a:r>
            <a:endParaRPr lang="en-US" altLang="zh-TW" dirty="0"/>
          </a:p>
          <a:p>
            <a:r>
              <a:rPr lang="en-US" altLang="zh-TW" dirty="0"/>
              <a:t>Speaker : I-</a:t>
            </a:r>
            <a:r>
              <a:rPr lang="en-US" altLang="zh-TW" dirty="0" err="1"/>
              <a:t>Chih</a:t>
            </a:r>
            <a:r>
              <a:rPr lang="en-US" altLang="zh-TW" dirty="0"/>
              <a:t> Chiu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3A8BE-E952-4E80-89B8-4568D3DB4F9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82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/>
              <a:t>Methodology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On </a:t>
            </a:r>
            <a:r>
              <a:rPr lang="en-US" altLang="zh-TW" dirty="0"/>
              <a:t>average YouTube videos acquire a large fraction </a:t>
            </a:r>
            <a:r>
              <a:rPr lang="en-US" altLang="zh-TW" dirty="0" smtClean="0"/>
              <a:t>of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their </a:t>
            </a:r>
            <a:r>
              <a:rPr lang="en-US" altLang="zh-TW" dirty="0"/>
              <a:t>views from only a very small number of </a:t>
            </a:r>
            <a:r>
              <a:rPr lang="en-US" altLang="zh-TW" dirty="0" smtClean="0"/>
              <a:t>regions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33A8BE-E952-4E80-89B8-4568D3DB4F94}" type="slidenum">
              <a:rPr lang="zh-TW" altLang="en-US" smtClean="0"/>
              <a:t>10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36912"/>
            <a:ext cx="4724400" cy="378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接點 5"/>
          <p:cNvCxnSpPr/>
          <p:nvPr/>
        </p:nvCxnSpPr>
        <p:spPr>
          <a:xfrm>
            <a:off x="3707904" y="2780928"/>
            <a:ext cx="0" cy="174669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4716016" y="5933189"/>
            <a:ext cx="432048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4598775" y="6114478"/>
            <a:ext cx="333265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47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Locality measures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In </a:t>
            </a:r>
            <a:r>
              <a:rPr lang="en-US" altLang="zh-TW" dirty="0"/>
              <a:t>order to quantitatively study whether a YouTube </a:t>
            </a:r>
            <a:r>
              <a:rPr lang="en-US" altLang="zh-TW" dirty="0" smtClean="0"/>
              <a:t>video receives </a:t>
            </a:r>
            <a:r>
              <a:rPr lang="en-US" altLang="zh-TW" dirty="0"/>
              <a:t>views from a global rather than from a local </a:t>
            </a:r>
            <a:r>
              <a:rPr lang="en-US" altLang="zh-TW" dirty="0" smtClean="0"/>
              <a:t>audience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33A8BE-E952-4E80-89B8-4568D3DB4F94}" type="slidenum">
              <a:rPr lang="zh-TW" altLang="en-US" smtClean="0"/>
              <a:t>11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979712" y="3035491"/>
                <a:ext cx="4104456" cy="28670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b="1" dirty="0" smtClean="0">
                    <a:solidFill>
                      <a:srgbClr val="0070C0"/>
                    </a:solidFill>
                  </a:rPr>
                  <a:t>View focus </a:t>
                </a:r>
                <a:r>
                  <a:rPr lang="en-US" altLang="zh-TW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den>
                    </m:f>
                    <m:func>
                      <m:func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zh-TW" b="0" i="0" smtClean="0">
                                <a:latin typeface="Cambria Math"/>
                              </a:rPr>
                              <m:t>max</m:t>
                            </m:r>
                          </m:e>
                          <m:lim>
                            <m:r>
                              <a:rPr lang="en-US" altLang="zh-TW" b="0" i="1" smtClean="0">
                                <a:latin typeface="Cambria Math"/>
                              </a:rPr>
                              <m:t>𝑘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/>
                              </a:rPr>
                              <m:t>𝑖𝑘</m:t>
                            </m:r>
                          </m:sub>
                        </m:sSub>
                      </m:e>
                    </m:func>
                  </m:oMath>
                </a14:m>
                <a:endParaRPr lang="en-US" altLang="zh-TW" dirty="0" smtClean="0"/>
              </a:p>
              <a:p>
                <a:r>
                  <a:rPr lang="en-US" altLang="zh-TW" dirty="0" smtClean="0"/>
                  <a:t>Video1:(100,150,150)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=0.375</m:t>
                    </m:r>
                  </m:oMath>
                </a14:m>
                <a:endParaRPr lang="en-US" altLang="zh-TW" dirty="0" smtClean="0"/>
              </a:p>
              <a:p>
                <a:r>
                  <a:rPr lang="en-US" altLang="zh-TW" dirty="0" smtClean="0"/>
                  <a:t>Video2</a:t>
                </a:r>
                <a:r>
                  <a:rPr lang="en-US" altLang="zh-TW" dirty="0" smtClean="0">
                    <a:sym typeface="Wingdings" pitchFamily="2" charset="2"/>
                  </a:rPr>
                  <a:t>:(25,25,200)</a:t>
                </a:r>
                <a:r>
                  <a:rPr lang="en-US" altLang="zh-TW" dirty="0" smtClean="0"/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r>
                      <a:rPr lang="en-US" altLang="zh-TW" b="1" i="1" smtClean="0">
                        <a:solidFill>
                          <a:schemeClr val="accent3"/>
                        </a:solidFill>
                        <a:latin typeface="Cambria Math"/>
                      </a:rPr>
                      <m:t>𝟎</m:t>
                    </m:r>
                    <m:r>
                      <a:rPr lang="en-US" altLang="zh-TW" b="1" i="1" smtClean="0">
                        <a:solidFill>
                          <a:schemeClr val="accent3"/>
                        </a:solidFill>
                        <a:latin typeface="Cambria Math"/>
                      </a:rPr>
                      <m:t>.</m:t>
                    </m:r>
                    <m:r>
                      <a:rPr lang="en-US" altLang="zh-TW" b="1" i="1" smtClean="0">
                        <a:solidFill>
                          <a:schemeClr val="accent3"/>
                        </a:solidFill>
                        <a:latin typeface="Cambria Math"/>
                      </a:rPr>
                      <m:t>𝟖</m:t>
                    </m:r>
                  </m:oMath>
                </a14:m>
                <a:endParaRPr lang="en-US" altLang="zh-TW" b="1" dirty="0" smtClean="0">
                  <a:solidFill>
                    <a:schemeClr val="accent3"/>
                  </a:solidFill>
                </a:endParaRPr>
              </a:p>
              <a:p>
                <a:r>
                  <a:rPr lang="en-US" altLang="zh-TW" dirty="0" smtClean="0"/>
                  <a:t>Video3</a:t>
                </a:r>
                <a:r>
                  <a:rPr lang="en-US" altLang="zh-TW" dirty="0" smtClean="0">
                    <a:sym typeface="Wingdings" pitchFamily="2" charset="2"/>
                  </a:rPr>
                  <a:t>:(100,100,100)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  <a:sym typeface="Wingdings" pitchFamily="2" charset="2"/>
                          </a:rPr>
                          <m:t>𝐹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  <a:sym typeface="Wingdings" pitchFamily="2" charset="2"/>
                          </a:rPr>
                          <m:t>3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  <a:sym typeface="Wingdings" pitchFamily="2" charset="2"/>
                      </a:rPr>
                      <m:t>=0.33</m:t>
                    </m:r>
                  </m:oMath>
                </a14:m>
                <a:endParaRPr lang="en-US" altLang="zh-TW" dirty="0"/>
              </a:p>
              <a:p>
                <a:endParaRPr lang="en-US" altLang="zh-TW" dirty="0" smtClean="0"/>
              </a:p>
              <a:p>
                <a:r>
                  <a:rPr lang="en-US" altLang="zh-TW" b="1" dirty="0" smtClean="0">
                    <a:solidFill>
                      <a:srgbClr val="0070C0"/>
                    </a:solidFill>
                  </a:rPr>
                  <a:t>View entropy </a:t>
                </a:r>
                <a:r>
                  <a:rPr lang="en-US" altLang="zh-TW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=−</m:t>
                    </m:r>
                    <m:nary>
                      <m:naryPr>
                        <m:chr m:val="∑"/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b="0" i="1" smtClean="0">
                            <a:latin typeface="Cambria Math"/>
                          </a:rPr>
                          <m:t>𝑘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b="0" i="1" smtClean="0">
                            <a:latin typeface="Cambria Math"/>
                          </a:rPr>
                          <m:t>𝑀</m:t>
                        </m:r>
                      </m:sup>
                      <m:e>
                        <m:f>
                          <m:f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TW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𝑖𝑘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altLang="zh-TW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  <m:func>
                          <m:func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altLang="zh-TW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TW" b="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f>
                              <m:fPr>
                                <m:ctrlPr>
                                  <a:rPr lang="en-US" altLang="zh-TW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altLang="zh-TW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/>
                                      </a:rPr>
                                      <m:t>𝑖𝑘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TW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b="0" i="1" smtClean="0">
                                        <a:latin typeface="Cambria Math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den>
                            </m:f>
                          </m:e>
                        </m:func>
                      </m:e>
                    </m:nary>
                  </m:oMath>
                </a14:m>
                <a:endParaRPr lang="en-US" altLang="zh-TW" dirty="0" smtClean="0"/>
              </a:p>
              <a:p>
                <a:r>
                  <a:rPr lang="en-US" altLang="zh-TW" dirty="0"/>
                  <a:t>Video1:(100,150,150</a:t>
                </a:r>
                <a:r>
                  <a:rPr lang="en-US" altLang="zh-TW" dirty="0" smtClean="0"/>
                  <a:t>)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=1.561</m:t>
                    </m:r>
                  </m:oMath>
                </a14:m>
                <a:endParaRPr lang="en-US" altLang="zh-TW" dirty="0"/>
              </a:p>
              <a:p>
                <a:r>
                  <a:rPr lang="en-US" altLang="zh-TW" dirty="0"/>
                  <a:t>Video2</a:t>
                </a:r>
                <a:r>
                  <a:rPr lang="en-US" altLang="zh-TW" dirty="0">
                    <a:sym typeface="Wingdings" pitchFamily="2" charset="2"/>
                  </a:rPr>
                  <a:t>:(25,25,200</a:t>
                </a:r>
                <a:r>
                  <a:rPr lang="en-US" altLang="zh-TW" dirty="0" smtClean="0">
                    <a:sym typeface="Wingdings" pitchFamily="2" charset="2"/>
                  </a:rPr>
                  <a:t>)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  <a:sym typeface="Wingdings" pitchFamily="2" charset="2"/>
                          </a:rPr>
                          <m:t>𝐻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  <a:sym typeface="Wingdings" pitchFamily="2" charset="2"/>
                          </a:rPr>
                          <m:t>2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  <a:sym typeface="Wingdings" pitchFamily="2" charset="2"/>
                      </a:rPr>
                      <m:t>=0.922</m:t>
                    </m:r>
                  </m:oMath>
                </a14:m>
                <a:endParaRPr lang="en-US" altLang="zh-TW" dirty="0" smtClean="0"/>
              </a:p>
              <a:p>
                <a:r>
                  <a:rPr lang="en-US" altLang="zh-TW" dirty="0"/>
                  <a:t>Video3</a:t>
                </a:r>
                <a:r>
                  <a:rPr lang="en-US" altLang="zh-TW" dirty="0">
                    <a:sym typeface="Wingdings" pitchFamily="2" charset="2"/>
                  </a:rPr>
                  <a:t>:(100,100,100</a:t>
                </a:r>
                <a:r>
                  <a:rPr lang="en-US" altLang="zh-TW" dirty="0" smtClean="0">
                    <a:sym typeface="Wingdings" pitchFamily="2" charset="2"/>
                  </a:rPr>
                  <a:t>)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  <a:sym typeface="Wingdings" pitchFamily="2" charset="2"/>
                          </a:rPr>
                          <m:t>𝐻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  <a:sym typeface="Wingdings" pitchFamily="2" charset="2"/>
                          </a:rPr>
                          <m:t>3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  <a:sym typeface="Wingdings" pitchFamily="2" charset="2"/>
                      </a:rPr>
                      <m:t>=</m:t>
                    </m:r>
                    <m:r>
                      <a:rPr lang="en-US" altLang="zh-TW" b="1" i="1" smtClean="0">
                        <a:solidFill>
                          <a:schemeClr val="accent3"/>
                        </a:solidFill>
                        <a:latin typeface="Cambria Math"/>
                        <a:sym typeface="Wingdings" pitchFamily="2" charset="2"/>
                      </a:rPr>
                      <m:t>𝟏</m:t>
                    </m:r>
                    <m:r>
                      <a:rPr lang="en-US" altLang="zh-TW" b="1" i="1" smtClean="0">
                        <a:solidFill>
                          <a:schemeClr val="accent3"/>
                        </a:solidFill>
                        <a:latin typeface="Cambria Math"/>
                        <a:sym typeface="Wingdings" pitchFamily="2" charset="2"/>
                      </a:rPr>
                      <m:t>.</m:t>
                    </m:r>
                    <m:r>
                      <a:rPr lang="en-US" altLang="zh-TW" b="1" i="1" smtClean="0">
                        <a:solidFill>
                          <a:schemeClr val="accent3"/>
                        </a:solidFill>
                        <a:latin typeface="Cambria Math"/>
                        <a:sym typeface="Wingdings" pitchFamily="2" charset="2"/>
                      </a:rPr>
                      <m:t>𝟓𝟖𝟓</m:t>
                    </m:r>
                  </m:oMath>
                </a14:m>
                <a:endParaRPr lang="zh-TW" altLang="en-US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3035491"/>
                <a:ext cx="4104456" cy="2867003"/>
              </a:xfrm>
              <a:prstGeom prst="rect">
                <a:avLst/>
              </a:prstGeom>
              <a:blipFill rotWithShape="1">
                <a:blip r:embed="rId2"/>
                <a:stretch>
                  <a:fillRect l="-1337" b="-234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028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 smtClean="0"/>
              <a:t>Outline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/>
              <a:t>Introduction</a:t>
            </a:r>
          </a:p>
          <a:p>
            <a:r>
              <a:rPr lang="en-US" altLang="zh-TW" sz="3200" dirty="0" smtClean="0"/>
              <a:t>Methodology</a:t>
            </a:r>
          </a:p>
          <a:p>
            <a:r>
              <a:rPr lang="en-US" altLang="zh-TW" sz="3200" dirty="0" smtClean="0"/>
              <a:t>Locality of interest</a:t>
            </a:r>
          </a:p>
          <a:p>
            <a:r>
              <a:rPr lang="en-US" altLang="zh-TW" sz="3200" dirty="0" smtClean="0"/>
              <a:t>Social Factors</a:t>
            </a:r>
          </a:p>
          <a:p>
            <a:r>
              <a:rPr lang="en-US" altLang="zh-TW" sz="3200" dirty="0" smtClean="0"/>
              <a:t>Temporal Evolution</a:t>
            </a:r>
          </a:p>
          <a:p>
            <a:r>
              <a:rPr lang="en-US" altLang="zh-TW" sz="3200" dirty="0" smtClean="0"/>
              <a:t>Conclusion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33A8BE-E952-4E80-89B8-4568D3DB4F9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280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4400" dirty="0" smtClean="0"/>
              <a:t>Measuring locality of interest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33A8BE-E952-4E80-89B8-4568D3DB4F94}" type="slidenum">
              <a:rPr lang="zh-TW" altLang="en-US" smtClean="0"/>
              <a:t>13</a:t>
            </a:fld>
            <a:endParaRPr lang="zh-TW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3981625" cy="3706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989744"/>
            <a:ext cx="3791200" cy="3680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直線接點 6"/>
          <p:cNvCxnSpPr/>
          <p:nvPr/>
        </p:nvCxnSpPr>
        <p:spPr>
          <a:xfrm>
            <a:off x="1043608" y="3645024"/>
            <a:ext cx="216024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3203848" y="3645024"/>
            <a:ext cx="0" cy="136815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4998132" y="3645024"/>
            <a:ext cx="64807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H="1">
            <a:off x="5646204" y="3645024"/>
            <a:ext cx="5916" cy="136815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571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4400" dirty="0"/>
              <a:t>Measuring locality of interest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33A8BE-E952-4E80-89B8-4568D3DB4F94}" type="slidenum">
              <a:rPr lang="zh-TW" altLang="en-US" smtClean="0"/>
              <a:t>14</a:t>
            </a:fld>
            <a:endParaRPr lang="zh-TW" alt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36018"/>
            <a:ext cx="4025410" cy="365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60848"/>
            <a:ext cx="3836987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橢圓 10"/>
          <p:cNvSpPr/>
          <p:nvPr/>
        </p:nvSpPr>
        <p:spPr>
          <a:xfrm>
            <a:off x="6490492" y="4904708"/>
            <a:ext cx="313755" cy="3532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/>
          <p:cNvSpPr/>
          <p:nvPr/>
        </p:nvSpPr>
        <p:spPr>
          <a:xfrm>
            <a:off x="2413870" y="4928711"/>
            <a:ext cx="313755" cy="3532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403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/>
              <a:t>Impact of video </a:t>
            </a:r>
            <a:r>
              <a:rPr lang="en-US" altLang="zh-TW" sz="4400" dirty="0" smtClean="0"/>
              <a:t>category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33A8BE-E952-4E80-89B8-4568D3DB4F94}" type="slidenum">
              <a:rPr lang="zh-TW" altLang="en-US" smtClean="0"/>
              <a:t>15</a:t>
            </a:fld>
            <a:endParaRPr lang="zh-TW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988840"/>
            <a:ext cx="4581525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向右箭號 4"/>
          <p:cNvSpPr/>
          <p:nvPr/>
        </p:nvSpPr>
        <p:spPr>
          <a:xfrm>
            <a:off x="4098099" y="2970245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88096"/>
            <a:ext cx="3997811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5"/>
          <p:cNvSpPr/>
          <p:nvPr/>
        </p:nvSpPr>
        <p:spPr>
          <a:xfrm>
            <a:off x="1547664" y="2854067"/>
            <a:ext cx="2088232" cy="1670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498166" y="4652392"/>
            <a:ext cx="2088232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547664" y="3021106"/>
            <a:ext cx="2088232" cy="2371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439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Impact of video location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33A8BE-E952-4E80-89B8-4568D3DB4F94}" type="slidenum">
              <a:rPr lang="zh-TW" altLang="en-US" smtClean="0"/>
              <a:t>16</a:t>
            </a:fld>
            <a:endParaRPr lang="zh-TW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8" y="1790261"/>
            <a:ext cx="5848693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3131840" y="2060848"/>
            <a:ext cx="79208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555776" y="2564904"/>
            <a:ext cx="43204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195736" y="3861048"/>
            <a:ext cx="792088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接點 8"/>
          <p:cNvCxnSpPr/>
          <p:nvPr/>
        </p:nvCxnSpPr>
        <p:spPr>
          <a:xfrm>
            <a:off x="5335522" y="2804659"/>
            <a:ext cx="108012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5335522" y="4046172"/>
            <a:ext cx="108012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5335522" y="4268011"/>
            <a:ext cx="108012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68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 smtClean="0"/>
              <a:t>Outline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/>
              <a:t>Introduction</a:t>
            </a:r>
          </a:p>
          <a:p>
            <a:r>
              <a:rPr lang="en-US" altLang="zh-TW" sz="3200" dirty="0" smtClean="0"/>
              <a:t>Methodology</a:t>
            </a:r>
          </a:p>
          <a:p>
            <a:r>
              <a:rPr lang="en-US" altLang="zh-TW" sz="3200" dirty="0" smtClean="0"/>
              <a:t>Locality of interest</a:t>
            </a:r>
          </a:p>
          <a:p>
            <a:r>
              <a:rPr lang="en-US" altLang="zh-TW" sz="3200" dirty="0" smtClean="0"/>
              <a:t>Social Factors</a:t>
            </a:r>
          </a:p>
          <a:p>
            <a:r>
              <a:rPr lang="en-US" altLang="zh-TW" sz="3200" dirty="0" smtClean="0"/>
              <a:t>Temporal Evolution</a:t>
            </a:r>
          </a:p>
          <a:p>
            <a:r>
              <a:rPr lang="en-US" altLang="zh-TW" sz="3200" dirty="0" smtClean="0"/>
              <a:t>Conclusion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33A8BE-E952-4E80-89B8-4568D3DB4F94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092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Social ratio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Social or non-social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33A8BE-E952-4E80-89B8-4568D3DB4F94}" type="slidenum">
              <a:rPr lang="zh-TW" altLang="en-US" smtClean="0"/>
              <a:t>18</a:t>
            </a:fld>
            <a:endParaRPr lang="zh-TW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4610100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04863"/>
            <a:ext cx="3752850" cy="258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接點 5"/>
          <p:cNvCxnSpPr/>
          <p:nvPr/>
        </p:nvCxnSpPr>
        <p:spPr>
          <a:xfrm>
            <a:off x="1547664" y="3284983"/>
            <a:ext cx="93610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2483768" y="3284983"/>
            <a:ext cx="0" cy="93610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6161923" y="3284983"/>
            <a:ext cx="0" cy="10081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1547663" y="5729741"/>
            <a:ext cx="2178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Average value : </a:t>
            </a:r>
            <a:r>
              <a:rPr lang="en-US" altLang="zh-TW" b="1" dirty="0" smtClean="0">
                <a:solidFill>
                  <a:srgbClr val="0070C0"/>
                </a:solidFill>
              </a:rPr>
              <a:t>0.37</a:t>
            </a:r>
            <a:endParaRPr lang="zh-TW" altLang="en-US" b="1" dirty="0">
              <a:solidFill>
                <a:srgbClr val="0070C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941350" y="2912338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70C0"/>
                </a:solidFill>
              </a:rPr>
              <a:t>50</a:t>
            </a:r>
            <a:endParaRPr lang="zh-TW" alt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76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/>
              <a:t>Impact of social sharing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To </a:t>
            </a:r>
            <a:r>
              <a:rPr lang="en-US" altLang="zh-TW" dirty="0"/>
              <a:t>understand whether higher levels </a:t>
            </a:r>
            <a:r>
              <a:rPr lang="en-US" altLang="zh-TW" dirty="0" smtClean="0"/>
              <a:t>of social </a:t>
            </a:r>
            <a:r>
              <a:rPr lang="en-US" altLang="zh-TW" dirty="0"/>
              <a:t>sharing results in a more local, or global,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33A8BE-E952-4E80-89B8-4568D3DB4F94}" type="slidenum">
              <a:rPr lang="zh-TW" altLang="en-US" smtClean="0"/>
              <a:t>19</a:t>
            </a:fld>
            <a:endParaRPr lang="zh-TW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92896"/>
            <a:ext cx="6082740" cy="4115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接點 5"/>
          <p:cNvCxnSpPr/>
          <p:nvPr/>
        </p:nvCxnSpPr>
        <p:spPr>
          <a:xfrm>
            <a:off x="3275856" y="2636912"/>
            <a:ext cx="0" cy="3600400"/>
          </a:xfrm>
          <a:prstGeom prst="line">
            <a:avLst/>
          </a:prstGeom>
          <a:ln w="222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742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 smtClean="0"/>
              <a:t>Outline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/>
              <a:t>Introduction</a:t>
            </a:r>
          </a:p>
          <a:p>
            <a:r>
              <a:rPr lang="en-US" altLang="zh-TW" sz="3200" dirty="0" smtClean="0"/>
              <a:t>Methodology</a:t>
            </a:r>
          </a:p>
          <a:p>
            <a:r>
              <a:rPr lang="en-US" altLang="zh-TW" sz="3200" dirty="0" smtClean="0"/>
              <a:t>Locality of interest</a:t>
            </a:r>
          </a:p>
          <a:p>
            <a:r>
              <a:rPr lang="en-US" altLang="zh-TW" sz="3200" dirty="0" smtClean="0"/>
              <a:t>Social Factors</a:t>
            </a:r>
          </a:p>
          <a:p>
            <a:r>
              <a:rPr lang="en-US" altLang="zh-TW" sz="3200" dirty="0" smtClean="0"/>
              <a:t>Temporal Evolution</a:t>
            </a:r>
          </a:p>
          <a:p>
            <a:r>
              <a:rPr lang="en-US" altLang="zh-TW" sz="3200" dirty="0" smtClean="0"/>
              <a:t>Conclusion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33A8BE-E952-4E80-89B8-4568D3DB4F9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120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 smtClean="0"/>
              <a:t>Outline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/>
              <a:t>Introduction</a:t>
            </a:r>
          </a:p>
          <a:p>
            <a:r>
              <a:rPr lang="en-US" altLang="zh-TW" sz="3200" dirty="0" smtClean="0"/>
              <a:t>Methodology</a:t>
            </a:r>
          </a:p>
          <a:p>
            <a:r>
              <a:rPr lang="en-US" altLang="zh-TW" sz="3200" dirty="0" smtClean="0"/>
              <a:t>Locality of interest</a:t>
            </a:r>
          </a:p>
          <a:p>
            <a:r>
              <a:rPr lang="en-US" altLang="zh-TW" sz="3200" dirty="0" smtClean="0"/>
              <a:t>Social Factors</a:t>
            </a:r>
          </a:p>
          <a:p>
            <a:r>
              <a:rPr lang="en-US" altLang="zh-TW" sz="3200" dirty="0" smtClean="0"/>
              <a:t>Temporal Evolution</a:t>
            </a:r>
          </a:p>
          <a:p>
            <a:r>
              <a:rPr lang="en-US" altLang="zh-TW" sz="3200" dirty="0" smtClean="0"/>
              <a:t>Conclusion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33A8BE-E952-4E80-89B8-4568D3DB4F94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092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Video views growth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P</a:t>
            </a:r>
            <a:r>
              <a:rPr lang="en-US" altLang="zh-TW" dirty="0" smtClean="0"/>
              <a:t>articularly </a:t>
            </a:r>
            <a:r>
              <a:rPr lang="en-US" altLang="zh-TW" dirty="0"/>
              <a:t>before and after the peak, can be used to </a:t>
            </a:r>
            <a:r>
              <a:rPr lang="en-US" altLang="zh-TW" dirty="0" smtClean="0"/>
              <a:t>classify </a:t>
            </a:r>
            <a:r>
              <a:rPr lang="en-US" altLang="zh-TW" dirty="0"/>
              <a:t>popular </a:t>
            </a:r>
            <a:r>
              <a:rPr lang="en-US" altLang="zh-TW" dirty="0" smtClean="0"/>
              <a:t>videos.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33A8BE-E952-4E80-89B8-4568D3DB4F94}" type="slidenum">
              <a:rPr lang="zh-TW" altLang="en-US" smtClean="0"/>
              <a:t>21</a:t>
            </a:fld>
            <a:endParaRPr lang="zh-TW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36912"/>
            <a:ext cx="4714875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383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Evolution of local interest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82752" cy="4873752"/>
          </a:xfrm>
        </p:spPr>
        <p:txBody>
          <a:bodyPr/>
          <a:lstStyle/>
          <a:p>
            <a:r>
              <a:rPr lang="en-US" altLang="zh-TW" dirty="0" smtClean="0"/>
              <a:t>To </a:t>
            </a:r>
            <a:r>
              <a:rPr lang="en-US" altLang="zh-TW" dirty="0"/>
              <a:t>understand whether videos </a:t>
            </a:r>
            <a:r>
              <a:rPr lang="en-US" altLang="zh-TW" dirty="0" smtClean="0"/>
              <a:t>show a </a:t>
            </a:r>
            <a:r>
              <a:rPr lang="en-US" altLang="zh-TW" dirty="0"/>
              <a:t>similar behavior when their daily number of views peaks.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33A8BE-E952-4E80-89B8-4568D3DB4F94}" type="slidenum">
              <a:rPr lang="zh-TW" altLang="en-US" smtClean="0"/>
              <a:t>22</a:t>
            </a:fld>
            <a:endParaRPr lang="zh-TW" alt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556792"/>
            <a:ext cx="3514725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29" y="5539358"/>
            <a:ext cx="3672408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190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Effect of social sharing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3852799" cy="4873752"/>
          </a:xfrm>
        </p:spPr>
        <p:txBody>
          <a:bodyPr/>
          <a:lstStyle/>
          <a:p>
            <a:r>
              <a:rPr lang="en-US" altLang="zh-TW" dirty="0" smtClean="0"/>
              <a:t>Analyze </a:t>
            </a:r>
            <a:r>
              <a:rPr lang="en-US" altLang="zh-TW" dirty="0"/>
              <a:t>the impact of social sharing on </a:t>
            </a:r>
            <a:r>
              <a:rPr lang="en-US" altLang="zh-TW" dirty="0" smtClean="0"/>
              <a:t>the temporal </a:t>
            </a:r>
            <a:r>
              <a:rPr lang="en-US" altLang="zh-TW" dirty="0"/>
              <a:t>evolution of the spatial properties.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33A8BE-E952-4E80-89B8-4568D3DB4F94}" type="slidenum">
              <a:rPr lang="zh-TW" altLang="en-US" smtClean="0"/>
              <a:t>23</a:t>
            </a:fld>
            <a:endParaRPr lang="zh-TW" alt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966" y="1484784"/>
            <a:ext cx="3571875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67" y="5373216"/>
            <a:ext cx="3888432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610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 smtClean="0"/>
              <a:t>Outline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/>
              <a:t>Introduction</a:t>
            </a:r>
          </a:p>
          <a:p>
            <a:r>
              <a:rPr lang="en-US" altLang="zh-TW" sz="3200" dirty="0" smtClean="0"/>
              <a:t>Methodology</a:t>
            </a:r>
          </a:p>
          <a:p>
            <a:r>
              <a:rPr lang="en-US" altLang="zh-TW" sz="3200" dirty="0" smtClean="0"/>
              <a:t>Locality of interest</a:t>
            </a:r>
          </a:p>
          <a:p>
            <a:r>
              <a:rPr lang="en-US" altLang="zh-TW" sz="3200" dirty="0" smtClean="0"/>
              <a:t>Social Factors</a:t>
            </a:r>
          </a:p>
          <a:p>
            <a:r>
              <a:rPr lang="en-US" altLang="zh-TW" sz="3200" dirty="0" smtClean="0"/>
              <a:t>Temporal Evolution</a:t>
            </a:r>
          </a:p>
          <a:p>
            <a:r>
              <a:rPr lang="en-US" altLang="zh-TW" sz="3200" dirty="0" smtClean="0"/>
              <a:t>Conclusion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33A8BE-E952-4E80-89B8-4568D3DB4F94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092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Conclusion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Used </a:t>
            </a:r>
            <a:r>
              <a:rPr lang="en-US" altLang="zh-TW" dirty="0"/>
              <a:t>new measures to quantify their </a:t>
            </a:r>
            <a:r>
              <a:rPr lang="en-US" altLang="zh-TW" dirty="0" smtClean="0"/>
              <a:t>popularity </a:t>
            </a:r>
            <a:r>
              <a:rPr lang="en-US" altLang="zh-TW" dirty="0"/>
              <a:t>distribution across </a:t>
            </a:r>
            <a:r>
              <a:rPr lang="en-US" altLang="zh-TW" dirty="0" smtClean="0"/>
              <a:t>different </a:t>
            </a:r>
            <a:r>
              <a:rPr lang="en-US" altLang="zh-TW" dirty="0"/>
              <a:t>geographic </a:t>
            </a:r>
            <a:r>
              <a:rPr lang="en-US" altLang="zh-TW" dirty="0" smtClean="0"/>
              <a:t>regions and discussed </a:t>
            </a:r>
            <a:r>
              <a:rPr lang="en-US" altLang="zh-TW" dirty="0"/>
              <a:t>the impact that video properties have </a:t>
            </a:r>
            <a:r>
              <a:rPr lang="en-US" altLang="zh-TW" dirty="0" smtClean="0"/>
              <a:t>on these measures.</a:t>
            </a:r>
          </a:p>
          <a:p>
            <a:endParaRPr lang="en-US" altLang="zh-TW" dirty="0"/>
          </a:p>
          <a:p>
            <a:r>
              <a:rPr lang="en-US" altLang="zh-TW" dirty="0"/>
              <a:t>Predictive and </a:t>
            </a:r>
            <a:r>
              <a:rPr lang="en-US" altLang="zh-TW" dirty="0" smtClean="0"/>
              <a:t>classification models </a:t>
            </a:r>
            <a:r>
              <a:rPr lang="en-US" altLang="zh-TW" dirty="0"/>
              <a:t>for </a:t>
            </a:r>
            <a:r>
              <a:rPr lang="en-US" altLang="zh-TW" dirty="0" smtClean="0"/>
              <a:t>video popularity </a:t>
            </a:r>
            <a:r>
              <a:rPr lang="en-US" altLang="zh-TW" dirty="0"/>
              <a:t>could take spatial properties </a:t>
            </a:r>
            <a:r>
              <a:rPr lang="en-US" altLang="zh-TW" dirty="0" smtClean="0"/>
              <a:t>into account </a:t>
            </a:r>
            <a:r>
              <a:rPr lang="en-US" altLang="zh-TW" dirty="0"/>
              <a:t>to </a:t>
            </a:r>
            <a:r>
              <a:rPr lang="en-US" altLang="zh-TW" dirty="0" smtClean="0"/>
              <a:t>refine </a:t>
            </a:r>
            <a:r>
              <a:rPr lang="en-US" altLang="zh-TW" dirty="0"/>
              <a:t>their </a:t>
            </a:r>
            <a:r>
              <a:rPr lang="en-US" altLang="zh-TW" dirty="0" smtClean="0"/>
              <a:t>performance.</a:t>
            </a:r>
          </a:p>
          <a:p>
            <a:endParaRPr lang="en-US" altLang="zh-TW" dirty="0"/>
          </a:p>
          <a:p>
            <a:r>
              <a:rPr lang="en-US" altLang="zh-TW" dirty="0"/>
              <a:t>search and </a:t>
            </a:r>
            <a:r>
              <a:rPr lang="en-US" altLang="zh-TW" dirty="0" smtClean="0"/>
              <a:t>recommendation </a:t>
            </a:r>
            <a:r>
              <a:rPr lang="en-US" altLang="zh-TW" dirty="0"/>
              <a:t>engines may exploit these spatial measures </a:t>
            </a:r>
            <a:r>
              <a:rPr lang="en-US" altLang="zh-TW" dirty="0" smtClean="0"/>
              <a:t>to tailor </a:t>
            </a:r>
            <a:r>
              <a:rPr lang="en-US" altLang="zh-TW" dirty="0"/>
              <a:t>their results and adapt them to the user's </a:t>
            </a:r>
            <a:r>
              <a:rPr lang="en-US" altLang="zh-TW" dirty="0" smtClean="0"/>
              <a:t>geographic location</a:t>
            </a:r>
            <a:r>
              <a:rPr lang="en-US" altLang="zh-TW" dirty="0"/>
              <a:t>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33A8BE-E952-4E80-89B8-4568D3DB4F94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389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4900" dirty="0" smtClean="0"/>
              <a:t>Introduction</a:t>
            </a:r>
            <a:endParaRPr lang="zh-TW" altLang="en-US" sz="49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One of the most popular user activities on the Web is </a:t>
            </a:r>
            <a:r>
              <a:rPr lang="en-US" altLang="zh-TW" dirty="0" smtClean="0"/>
              <a:t>watching </a:t>
            </a:r>
            <a:r>
              <a:rPr lang="en-US" altLang="zh-TW" dirty="0"/>
              <a:t>videos</a:t>
            </a:r>
            <a:r>
              <a:rPr lang="en-US" altLang="zh-TW" dirty="0" smtClean="0"/>
              <a:t>.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/>
              <a:t>With more than 3 billion videos viewed everyday and </a:t>
            </a:r>
            <a:r>
              <a:rPr lang="en-US" altLang="zh-TW" dirty="0" smtClean="0"/>
              <a:t>having </a:t>
            </a:r>
            <a:r>
              <a:rPr lang="en-US" altLang="zh-TW" dirty="0"/>
              <a:t>more than 70% of its </a:t>
            </a:r>
            <a:r>
              <a:rPr lang="en-US" altLang="zh-TW" dirty="0" smtClean="0"/>
              <a:t>traffic </a:t>
            </a:r>
            <a:r>
              <a:rPr lang="en-US" altLang="zh-TW" dirty="0"/>
              <a:t>coming from outside the </a:t>
            </a:r>
            <a:r>
              <a:rPr lang="en-US" altLang="zh-TW" dirty="0" smtClean="0"/>
              <a:t>US.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Video </a:t>
            </a:r>
            <a:r>
              <a:rPr lang="en-US" altLang="zh-TW" dirty="0"/>
              <a:t>popularity on YouTube exhibits a </a:t>
            </a:r>
            <a:r>
              <a:rPr lang="en-US" altLang="zh-TW" dirty="0" smtClean="0"/>
              <a:t>“</a:t>
            </a:r>
            <a:r>
              <a:rPr lang="en-US" altLang="zh-TW" b="1" dirty="0" smtClean="0">
                <a:solidFill>
                  <a:srgbClr val="0070C0"/>
                </a:solidFill>
              </a:rPr>
              <a:t>long-tail</a:t>
            </a:r>
            <a:r>
              <a:rPr lang="en-US" altLang="zh-TW" dirty="0" smtClean="0"/>
              <a:t>”</a:t>
            </a:r>
            <a:r>
              <a:rPr lang="zh-TW" altLang="en-US" dirty="0" smtClean="0"/>
              <a:t> </a:t>
            </a:r>
            <a:r>
              <a:rPr lang="en-US" altLang="zh-TW" dirty="0" smtClean="0"/>
              <a:t>behavior.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33A8BE-E952-4E80-89B8-4568D3DB4F94}" type="slidenum">
              <a:rPr lang="zh-TW" altLang="en-US" smtClean="0"/>
              <a:t>3</a:t>
            </a:fld>
            <a:endParaRPr lang="zh-TW" altLang="en-US"/>
          </a:p>
        </p:txBody>
      </p:sp>
      <p:pic>
        <p:nvPicPr>
          <p:cNvPr id="1028" name="Picture 4" descr="https://encrypted-tbn0.google.com/images?q=tbn:ANd9GcTKyRvuArGN6L0CPJ4ZnAGekVXBFLh5mLuOyD05C3oJDw7uAm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427" y="2533196"/>
            <a:ext cx="2088232" cy="69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1.google.com/images?q=tbn:ANd9GcQFi2zdWpSsAquXVDpXe0E55-jxMPLQuo9nidRSnpjfloY3Dmc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509" y="2506056"/>
            <a:ext cx="1872208" cy="746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07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Motivation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How video popularity relates to the global reach of a </a:t>
            </a:r>
            <a:r>
              <a:rPr lang="en-US" altLang="zh-TW" dirty="0" smtClean="0"/>
              <a:t>video</a:t>
            </a:r>
          </a:p>
          <a:p>
            <a:endParaRPr lang="en-US" altLang="zh-TW" dirty="0"/>
          </a:p>
          <a:p>
            <a:r>
              <a:rPr lang="en-US" altLang="zh-TW" dirty="0"/>
              <a:t>Whether unpopular videos still enjoy high popularity in a certain geographic area</a:t>
            </a:r>
          </a:p>
          <a:p>
            <a:endParaRPr lang="en-US" altLang="zh-TW" dirty="0" smtClean="0"/>
          </a:p>
          <a:p>
            <a:pPr lvl="1">
              <a:buFont typeface="Wingdings" pitchFamily="2" charset="2"/>
              <a:buChar char="Ø"/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33A8BE-E952-4E80-89B8-4568D3DB4F9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50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Goal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Geographic locality of interest</a:t>
            </a:r>
          </a:p>
          <a:p>
            <a:pPr lvl="1"/>
            <a:r>
              <a:rPr lang="en-US" altLang="zh-TW" dirty="0"/>
              <a:t>Geographic </a:t>
            </a:r>
            <a:r>
              <a:rPr lang="en-US" altLang="zh-TW" dirty="0" smtClean="0"/>
              <a:t>relevance</a:t>
            </a:r>
          </a:p>
          <a:p>
            <a:pPr lvl="2"/>
            <a:r>
              <a:rPr lang="en-US" altLang="zh-TW" dirty="0"/>
              <a:t>A</a:t>
            </a:r>
            <a:r>
              <a:rPr lang="en-US" altLang="zh-TW" dirty="0" smtClean="0"/>
              <a:t> </a:t>
            </a:r>
            <a:r>
              <a:rPr lang="en-US" altLang="zh-TW" dirty="0"/>
              <a:t>powerful factor </a:t>
            </a:r>
            <a:r>
              <a:rPr lang="en-US" altLang="zh-TW" dirty="0" smtClean="0"/>
              <a:t>impacts </a:t>
            </a:r>
            <a:r>
              <a:rPr lang="en-US" altLang="zh-TW" dirty="0"/>
              <a:t>video </a:t>
            </a:r>
            <a:r>
              <a:rPr lang="en-US" altLang="zh-TW" dirty="0" smtClean="0"/>
              <a:t>popularity</a:t>
            </a:r>
            <a:endParaRPr lang="en-US" altLang="zh-TW" dirty="0"/>
          </a:p>
          <a:p>
            <a:pPr lvl="1"/>
            <a:r>
              <a:rPr lang="en-US" altLang="zh-TW" dirty="0"/>
              <a:t>Geographic proximity</a:t>
            </a:r>
          </a:p>
          <a:p>
            <a:pPr lvl="2"/>
            <a:r>
              <a:rPr lang="en-US" altLang="zh-TW" dirty="0" smtClean="0"/>
              <a:t>word-of-mouth</a:t>
            </a:r>
          </a:p>
          <a:p>
            <a:pPr lvl="2"/>
            <a:r>
              <a:rPr lang="en-US" altLang="zh-TW" dirty="0" smtClean="0"/>
              <a:t>Language and culture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 smtClean="0"/>
              <a:t>Approach</a:t>
            </a:r>
          </a:p>
          <a:p>
            <a:pPr lvl="1"/>
            <a:r>
              <a:rPr lang="en-US" altLang="zh-TW" dirty="0" smtClean="0"/>
              <a:t>How </a:t>
            </a:r>
            <a:r>
              <a:rPr lang="en-US" altLang="zh-TW" dirty="0"/>
              <a:t>to measure and understand it</a:t>
            </a:r>
            <a:r>
              <a:rPr lang="en-US" altLang="zh-TW" dirty="0" smtClean="0"/>
              <a:t>.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zh-TW" dirty="0" smtClean="0"/>
              <a:t>View focus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zh-TW" dirty="0" smtClean="0"/>
              <a:t>View entropy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33A8BE-E952-4E80-89B8-4568D3DB4F9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589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 smtClean="0"/>
              <a:t>Outline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/>
              <a:t>Introduction</a:t>
            </a:r>
          </a:p>
          <a:p>
            <a:r>
              <a:rPr lang="en-US" altLang="zh-TW" sz="3200" dirty="0" smtClean="0"/>
              <a:t>Methodology</a:t>
            </a:r>
          </a:p>
          <a:p>
            <a:r>
              <a:rPr lang="en-US" altLang="zh-TW" sz="3200" dirty="0" smtClean="0"/>
              <a:t>Locality of interest</a:t>
            </a:r>
          </a:p>
          <a:p>
            <a:r>
              <a:rPr lang="en-US" altLang="zh-TW" sz="3200" dirty="0" smtClean="0"/>
              <a:t>Social Factors</a:t>
            </a:r>
          </a:p>
          <a:p>
            <a:r>
              <a:rPr lang="en-US" altLang="zh-TW" sz="3200" dirty="0" smtClean="0"/>
              <a:t>Temporal Evolution</a:t>
            </a:r>
          </a:p>
          <a:p>
            <a:r>
              <a:rPr lang="en-US" altLang="zh-TW" sz="3200" dirty="0" smtClean="0"/>
              <a:t>Conclusion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33A8BE-E952-4E80-89B8-4568D3DB4F9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518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Data description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Randomly selected from more </a:t>
            </a:r>
            <a:r>
              <a:rPr lang="en-US" altLang="zh-TW" dirty="0"/>
              <a:t>than 20 </a:t>
            </a:r>
            <a:r>
              <a:rPr lang="en-US" altLang="zh-TW" dirty="0" smtClean="0"/>
              <a:t>million </a:t>
            </a:r>
            <a:r>
              <a:rPr lang="en-US" altLang="zh-TW" dirty="0"/>
              <a:t>YouTube videos between September 2010 and </a:t>
            </a:r>
            <a:r>
              <a:rPr lang="en-US" altLang="zh-TW" dirty="0" smtClean="0"/>
              <a:t>August 2011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There </a:t>
            </a:r>
            <a:r>
              <a:rPr lang="en-US" altLang="zh-TW" dirty="0"/>
              <a:t>are about </a:t>
            </a:r>
            <a:r>
              <a:rPr lang="en-US" altLang="zh-TW" b="1" dirty="0"/>
              <a:t>250</a:t>
            </a:r>
            <a:r>
              <a:rPr lang="en-US" altLang="zh-TW" dirty="0"/>
              <a:t> </a:t>
            </a:r>
            <a:r>
              <a:rPr lang="en-US" altLang="zh-TW" dirty="0" smtClean="0"/>
              <a:t>different </a:t>
            </a:r>
            <a:r>
              <a:rPr lang="en-US" altLang="zh-TW" dirty="0"/>
              <a:t>such </a:t>
            </a:r>
            <a:r>
              <a:rPr lang="en-US" altLang="zh-TW" dirty="0" smtClean="0"/>
              <a:t>regions</a:t>
            </a:r>
          </a:p>
          <a:p>
            <a:endParaRPr lang="en-US" altLang="zh-TW" dirty="0"/>
          </a:p>
          <a:p>
            <a:r>
              <a:rPr lang="en-US" altLang="zh-TW" dirty="0" smtClean="0"/>
              <a:t>Classify </a:t>
            </a:r>
            <a:r>
              <a:rPr lang="en-US" altLang="zh-TW" dirty="0"/>
              <a:t>these referrer </a:t>
            </a:r>
            <a:r>
              <a:rPr lang="en-US" altLang="zh-TW" dirty="0" smtClean="0"/>
              <a:t>sources</a:t>
            </a:r>
          </a:p>
          <a:p>
            <a:pPr lvl="1"/>
            <a:r>
              <a:rPr lang="en-US" altLang="zh-TW" b="1" dirty="0" smtClean="0"/>
              <a:t>Social</a:t>
            </a:r>
          </a:p>
          <a:p>
            <a:pPr lvl="1"/>
            <a:r>
              <a:rPr lang="en-US" altLang="zh-TW" b="1" dirty="0" smtClean="0"/>
              <a:t>Non-social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33A8BE-E952-4E80-89B8-4568D3DB4F9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497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Notation</a:t>
            </a:r>
            <a:endParaRPr lang="zh-TW" alt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7467600" cy="506916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altLang="zh-TW" dirty="0"/>
                  <a:t>Given a video </a:t>
                </a:r>
                <a:r>
                  <a:rPr lang="en-US" altLang="zh-TW" b="1" dirty="0"/>
                  <a:t>i</a:t>
                </a:r>
                <a:r>
                  <a:rPr lang="en-US" altLang="zh-TW" dirty="0"/>
                  <a:t> </a:t>
                </a:r>
                <a:br>
                  <a:rPr lang="en-US" altLang="zh-TW" dirty="0"/>
                </a:br>
                <a:r>
                  <a:rPr lang="en-US" altLang="zh-TW" dirty="0"/>
                  <a:t>The distribution of its views on day </a:t>
                </a:r>
                <a:r>
                  <a:rPr lang="en-US" altLang="zh-TW" b="1" dirty="0"/>
                  <a:t>t </a:t>
                </a:r>
                <a:r>
                  <a:rPr lang="en-US" altLang="zh-TW" dirty="0"/>
                  <a:t/>
                </a:r>
                <a:br>
                  <a:rPr lang="en-US" altLang="zh-TW" dirty="0"/>
                </a:br>
                <a:r>
                  <a:rPr lang="en-US" altLang="zh-TW" b="1" dirty="0"/>
                  <a:t>M </a:t>
                </a:r>
                <a:r>
                  <a:rPr lang="en-US" altLang="zh-TW" dirty="0"/>
                  <a:t>different regions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i="1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/>
                              </a:rPr>
                              <m:t>𝑀</m:t>
                            </m:r>
                          </m:sub>
                        </m:sSub>
                      </m:e>
                    </m:d>
                  </m:oMath>
                </a14:m>
                <a:endParaRPr lang="en-US" altLang="zh-TW" dirty="0"/>
              </a:p>
              <a:p>
                <a:pPr lvl="1">
                  <a:buFont typeface="Wingdings" pitchFamily="2" charset="2"/>
                  <a:buChar char="Ø"/>
                </a:pPr>
                <a:r>
                  <a:rPr lang="en-US" altLang="zh-TW" dirty="0"/>
                  <a:t>Vector 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/>
                          </a:rPr>
                          <m:t>𝑣</m:t>
                        </m:r>
                        <m:sPre>
                          <m:sPre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PrePr>
                          <m:sub>
                            <m:r>
                              <a:rPr lang="en-US" altLang="zh-TW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zh-TW" i="1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zh-TW" i="1">
                                <a:latin typeface="Cambria Math"/>
                              </a:rPr>
                              <m:t>𝑡</m:t>
                            </m:r>
                          </m:sup>
                          <m:e>
                            <m:r>
                              <a:rPr lang="en-US" altLang="zh-TW" i="1">
                                <a:latin typeface="Cambria Math"/>
                              </a:rPr>
                              <m:t>,</m:t>
                            </m:r>
                            <m:r>
                              <a:rPr lang="en-US" altLang="zh-TW" i="1">
                                <a:latin typeface="Cambria Math"/>
                              </a:rPr>
                              <m:t>𝑣</m:t>
                            </m:r>
                            <m:sPre>
                              <m:sPre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sPrePr>
                              <m:sub>
                                <m:r>
                                  <a:rPr lang="en-US" altLang="zh-TW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altLang="zh-TW" i="1">
                                    <a:latin typeface="Cambria Math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altLang="zh-TW" i="1">
                                    <a:latin typeface="Cambria Math"/>
                                  </a:rPr>
                                  <m:t>𝑡</m:t>
                                </m:r>
                              </m:sup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,</m:t>
                                </m:r>
                              </m:e>
                            </m:sPre>
                          </m:e>
                        </m:sPre>
                        <m:r>
                          <a:rPr lang="en-US" altLang="zh-TW" i="1">
                            <a:latin typeface="Cambria Math"/>
                          </a:rPr>
                          <m:t>…,</m:t>
                        </m:r>
                        <m:r>
                          <a:rPr lang="en-US" altLang="zh-TW" i="1">
                            <a:latin typeface="Cambria Math"/>
                          </a:rPr>
                          <m:t>𝑣</m:t>
                        </m:r>
                        <m:sPre>
                          <m:sPre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PrePr>
                          <m:sub>
                            <m:r>
                              <a:rPr lang="en-US" altLang="zh-TW" i="1">
                                <a:latin typeface="Cambria Math"/>
                              </a:rPr>
                              <m:t>𝑖𝑀</m:t>
                            </m:r>
                          </m:sub>
                          <m:sup>
                            <m:r>
                              <a:rPr lang="en-US" altLang="zh-TW" i="1">
                                <a:latin typeface="Cambria Math"/>
                              </a:rPr>
                              <m:t>𝑡</m:t>
                            </m:r>
                          </m:sup>
                          <m:e>
                            <m:r>
                              <a:rPr lang="en-US" altLang="zh-TW" i="1">
                                <a:latin typeface="Cambria Math"/>
                              </a:rPr>
                              <m:t> </m:t>
                            </m:r>
                          </m:e>
                        </m:sPre>
                      </m:e>
                    </m:d>
                  </m:oMath>
                </a14:m>
                <a:r>
                  <a:rPr lang="en-US" altLang="zh-TW" dirty="0"/>
                  <a:t>  	      V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altLang="zh-TW" i="1">
                            <a:latin typeface="Cambria Math"/>
                          </a:rPr>
                        </m:ctrlPr>
                      </m:sPrePr>
                      <m:sub>
                        <m:r>
                          <a:rPr lang="en-US" altLang="zh-TW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altLang="zh-TW" i="1">
                            <a:latin typeface="Cambria Math"/>
                          </a:rPr>
                          <m:t>𝑡</m:t>
                        </m:r>
                      </m:sup>
                      <m:e>
                        <m:r>
                          <a:rPr lang="en-US" altLang="zh-TW" i="1">
                            <a:latin typeface="Cambria Math"/>
                          </a:rPr>
                          <m:t>=</m:t>
                        </m:r>
                      </m:e>
                    </m:sPre>
                    <m:nary>
                      <m:naryPr>
                        <m:chr m:val="∑"/>
                        <m:limLoc m:val="subSup"/>
                        <m:ctrlPr>
                          <a:rPr lang="en-US" altLang="zh-TW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zh-TW" i="1">
                            <a:latin typeface="Cambria Math"/>
                          </a:rPr>
                          <m:t>𝑘</m:t>
                        </m:r>
                        <m:r>
                          <a:rPr lang="en-US" altLang="zh-TW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i="1">
                            <a:latin typeface="Cambria Math"/>
                          </a:rPr>
                          <m:t>𝑀</m:t>
                        </m:r>
                      </m:sup>
                      <m:e>
                        <m:r>
                          <a:rPr lang="en-US" altLang="zh-TW" i="1">
                            <a:latin typeface="Cambria Math"/>
                          </a:rPr>
                          <m:t>𝑣</m:t>
                        </m:r>
                        <m:sPre>
                          <m:sPre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PrePr>
                          <m:sub>
                            <m:r>
                              <a:rPr lang="en-US" altLang="zh-TW" i="1">
                                <a:latin typeface="Cambria Math"/>
                              </a:rPr>
                              <m:t>𝑖𝑘</m:t>
                            </m:r>
                          </m:sub>
                          <m:sup>
                            <m:r>
                              <a:rPr lang="en-US" altLang="zh-TW" i="1">
                                <a:latin typeface="Cambria Math"/>
                              </a:rPr>
                              <m:t>𝑡</m:t>
                            </m:r>
                          </m:sup>
                          <m:e>
                            <m:r>
                              <a:rPr lang="en-US" altLang="zh-TW" i="1">
                                <a:latin typeface="Cambria Math"/>
                              </a:rPr>
                              <m:t> </m:t>
                            </m:r>
                          </m:e>
                        </m:sPre>
                      </m:e>
                    </m:nary>
                  </m:oMath>
                </a14:m>
                <a:endParaRPr lang="en-US" altLang="zh-TW" dirty="0"/>
              </a:p>
              <a:p>
                <a:pPr lvl="1">
                  <a:buFont typeface="Wingdings" pitchFamily="2" charset="2"/>
                  <a:buChar char="Ø"/>
                </a:pPr>
                <a:endParaRPr lang="en-US" altLang="zh-TW" dirty="0"/>
              </a:p>
              <a:p>
                <a:r>
                  <a:rPr lang="en-US" altLang="zh-TW" dirty="0"/>
                  <a:t>Video </a:t>
                </a:r>
                <a:r>
                  <a:rPr lang="en-US" altLang="zh-TW" b="1" dirty="0"/>
                  <a:t>i</a:t>
                </a:r>
                <a:r>
                  <a:rPr lang="en-US" altLang="zh-TW" dirty="0"/>
                  <a:t> in region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en-US" altLang="zh-TW" dirty="0"/>
              </a:p>
              <a:p>
                <a:pPr lvl="1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𝑖𝑘</m:t>
                        </m:r>
                      </m:sub>
                    </m:sSub>
                    <m:r>
                      <a:rPr lang="en-US" altLang="zh-TW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zh-TW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zh-TW" i="1">
                            <a:latin typeface="Cambria Math"/>
                          </a:rPr>
                          <m:t>𝑡</m:t>
                        </m:r>
                        <m:r>
                          <a:rPr lang="en-US" altLang="zh-TW" i="1">
                            <a:latin typeface="Cambria Math"/>
                            <a:ea typeface="Cambria Math"/>
                          </a:rPr>
                          <m:t>≥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r>
                          <a:rPr lang="en-US" altLang="zh-TW" i="1">
                            <a:latin typeface="Cambria Math"/>
                          </a:rPr>
                          <m:t>𝑣</m:t>
                        </m:r>
                        <m:sPre>
                          <m:sPre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PrePr>
                          <m:sub>
                            <m:r>
                              <a:rPr lang="en-US" altLang="zh-TW" i="1">
                                <a:latin typeface="Cambria Math"/>
                              </a:rPr>
                              <m:t>𝑖𝑘</m:t>
                            </m:r>
                          </m:sub>
                          <m:sup>
                            <m:r>
                              <a:rPr lang="en-US" altLang="zh-TW" i="1">
                                <a:latin typeface="Cambria Math"/>
                              </a:rPr>
                              <m:t>𝑡</m:t>
                            </m:r>
                          </m:sup>
                          <m:e>
                            <m:r>
                              <a:rPr lang="en-US" altLang="zh-TW" i="1">
                                <a:latin typeface="Cambria Math"/>
                              </a:rPr>
                              <m:t> </m:t>
                            </m:r>
                          </m:e>
                        </m:sPre>
                      </m:e>
                    </m:nary>
                  </m:oMath>
                </a14:m>
                <a:r>
                  <a:rPr lang="zh-TW" altLang="en-US" dirty="0"/>
                  <a:t>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 dirty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altLang="zh-TW" i="1" dirty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i="1" dirty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altLang="zh-TW" i="1" dirty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zh-TW" i="1" dirty="0">
                            <a:latin typeface="Cambria Math"/>
                          </a:rPr>
                          <m:t>𝑘</m:t>
                        </m:r>
                        <m:r>
                          <a:rPr lang="en-US" altLang="zh-TW" i="1" dirty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i="1" dirty="0">
                            <a:latin typeface="Cambria Math"/>
                          </a:rPr>
                          <m:t>𝑀</m:t>
                        </m:r>
                      </m:sup>
                      <m:e>
                        <m:sSub>
                          <m:sSubPr>
                            <m:ctrlPr>
                              <a:rPr lang="en-US" altLang="zh-TW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i="1" dirty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i="1" dirty="0">
                                <a:latin typeface="Cambria Math"/>
                              </a:rPr>
                              <m:t>𝑖𝑘</m:t>
                            </m:r>
                          </m:sub>
                        </m:sSub>
                      </m:e>
                    </m:nary>
                  </m:oMath>
                </a14:m>
                <a:endParaRPr lang="en-US" altLang="zh-TW" dirty="0"/>
              </a:p>
              <a:p>
                <a:pPr marL="457200" lvl="1" indent="0">
                  <a:buNone/>
                </a:pPr>
                <a:endParaRPr lang="zh-TW" altLang="en-US" dirty="0"/>
              </a:p>
              <a:p>
                <a:r>
                  <a:rPr lang="en-US" altLang="zh-TW" dirty="0"/>
                  <a:t>Define  s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altLang="zh-TW" i="1">
                            <a:latin typeface="Cambria Math"/>
                          </a:rPr>
                        </m:ctrlPr>
                      </m:sPrePr>
                      <m:sub>
                        <m:r>
                          <a:rPr lang="en-US" altLang="zh-TW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altLang="zh-TW" i="1">
                            <a:latin typeface="Cambria Math"/>
                          </a:rPr>
                          <m:t>𝑡</m:t>
                        </m:r>
                      </m:sup>
                      <m:e>
                        <m:r>
                          <a:rPr lang="en-US" altLang="zh-TW" i="1">
                            <a:latin typeface="Cambria Math"/>
                          </a:rPr>
                          <m:t> </m:t>
                        </m:r>
                      </m:e>
                    </m:sPre>
                  </m:oMath>
                </a14:m>
                <a:r>
                  <a:rPr lang="en-US" altLang="zh-TW" dirty="0"/>
                  <a:t> as the number of views received from social referrers by video </a:t>
                </a:r>
                <a:r>
                  <a:rPr lang="en-US" altLang="zh-TW" b="1" dirty="0" err="1"/>
                  <a:t>i</a:t>
                </a:r>
                <a:r>
                  <a:rPr lang="en-US" altLang="zh-TW" dirty="0"/>
                  <a:t> on day </a:t>
                </a:r>
                <a:r>
                  <a:rPr lang="en-US" altLang="zh-TW" b="1" dirty="0"/>
                  <a:t>t</a:t>
                </a:r>
              </a:p>
              <a:p>
                <a:pPr lvl="1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zh-TW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zh-TW" i="1">
                            <a:latin typeface="Cambria Math"/>
                          </a:rPr>
                          <m:t>𝑡</m:t>
                        </m:r>
                        <m:r>
                          <a:rPr lang="en-US" altLang="zh-TW" i="1">
                            <a:latin typeface="Cambria Math"/>
                            <a:ea typeface="Cambria Math"/>
                          </a:rPr>
                          <m:t>≥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r>
                          <a:rPr lang="en-US" altLang="zh-TW" i="1">
                            <a:latin typeface="Cambria Math"/>
                            <a:ea typeface="Cambria Math"/>
                          </a:rPr>
                          <m:t>𝑠</m:t>
                        </m:r>
                        <m:sPre>
                          <m:sPre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PrePr>
                          <m:sub>
                            <m:r>
                              <a:rPr lang="en-US" altLang="zh-TW" i="1"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zh-TW" i="1">
                                <a:latin typeface="Cambria Math"/>
                              </a:rPr>
                              <m:t>𝑡</m:t>
                            </m:r>
                          </m:sup>
                          <m:e>
                            <m:r>
                              <a:rPr lang="en-US" altLang="zh-TW" i="1">
                                <a:latin typeface="Cambria Math"/>
                              </a:rPr>
                              <m:t> </m:t>
                            </m:r>
                          </m:e>
                        </m:sPre>
                      </m:e>
                    </m:nary>
                  </m:oMath>
                </a14:m>
                <a:r>
                  <a:rPr lang="en-US" altLang="zh-TW" b="1" dirty="0"/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 dirty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zh-TW" i="1" dirty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TW" i="1" dirty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TW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i="1" dirty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TW" i="1" dirty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TW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i="1" dirty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zh-TW" i="1" dirty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TW" b="1" dirty="0"/>
                  <a:t/>
                </a:r>
                <a:br>
                  <a:rPr lang="en-US" altLang="zh-TW" b="1" dirty="0"/>
                </a:br>
                <a:r>
                  <a:rPr lang="en-US" altLang="zh-TW" dirty="0"/>
                  <a:t>(where S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altLang="zh-TW" i="1">
                            <a:latin typeface="Cambria Math"/>
                          </a:rPr>
                        </m:ctrlPr>
                      </m:sPrePr>
                      <m:sub>
                        <m:r>
                          <a:rPr lang="en-US" altLang="zh-TW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altLang="zh-TW" i="1">
                            <a:latin typeface="Cambria Math"/>
                          </a:rPr>
                          <m:t>𝑡</m:t>
                        </m:r>
                      </m:sup>
                      <m:e>
                        <m:r>
                          <a:rPr lang="en-US" altLang="zh-TW" i="1">
                            <a:latin typeface="Cambria Math"/>
                          </a:rPr>
                          <m:t> </m:t>
                        </m:r>
                      </m:e>
                    </m:sPre>
                    <m:r>
                      <a:rPr lang="en-US" altLang="zh-TW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TW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/>
                            <a:ea typeface="Cambria Math"/>
                          </a:rPr>
                          <m:t>𝑠</m:t>
                        </m:r>
                        <m:sPre>
                          <m:sPre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PrePr>
                          <m:sub>
                            <m:r>
                              <a:rPr lang="en-US" altLang="zh-TW" i="1"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zh-TW" i="1">
                                <a:latin typeface="Cambria Math"/>
                              </a:rPr>
                              <m:t>𝑡</m:t>
                            </m:r>
                          </m:sup>
                          <m:e>
                            <m:r>
                              <a:rPr lang="en-US" altLang="zh-TW" i="1">
                                <a:latin typeface="Cambria Math"/>
                              </a:rPr>
                              <m:t> </m:t>
                            </m:r>
                          </m:e>
                        </m:sPre>
                      </m:num>
                      <m:den>
                        <m:r>
                          <a:rPr lang="en-US" altLang="zh-TW" i="1">
                            <a:latin typeface="Cambria Math"/>
                          </a:rPr>
                          <m:t>𝑉</m:t>
                        </m:r>
                        <m:sPre>
                          <m:sPre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PrePr>
                          <m:sub>
                            <m:r>
                              <a:rPr lang="en-US" altLang="zh-TW" i="1"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zh-TW" i="1">
                                <a:latin typeface="Cambria Math"/>
                              </a:rPr>
                              <m:t>𝑡</m:t>
                            </m:r>
                          </m:sup>
                          <m:e>
                            <m:r>
                              <a:rPr lang="en-US" altLang="zh-TW" i="1">
                                <a:latin typeface="Cambria Math"/>
                              </a:rPr>
                              <m:t> </m:t>
                            </m:r>
                          </m:e>
                        </m:sPre>
                      </m:den>
                    </m:f>
                  </m:oMath>
                </a14:m>
                <a:r>
                  <a:rPr lang="en-US" altLang="zh-TW" dirty="0"/>
                  <a:t>)</a:t>
                </a:r>
                <a:endParaRPr lang="en-US" altLang="zh-TW" b="1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7467600" cy="5069160"/>
              </a:xfrm>
              <a:blipFill rotWithShape="1">
                <a:blip r:embed="rId2"/>
                <a:stretch>
                  <a:fillRect l="-327" t="-168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33A8BE-E952-4E80-89B8-4568D3DB4F94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5" name="向右箭號 4"/>
          <p:cNvSpPr/>
          <p:nvPr/>
        </p:nvSpPr>
        <p:spPr>
          <a:xfrm>
            <a:off x="4156788" y="2852936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向右箭號 5"/>
          <p:cNvSpPr/>
          <p:nvPr/>
        </p:nvSpPr>
        <p:spPr>
          <a:xfrm>
            <a:off x="3092385" y="3958180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向右箭號 6"/>
          <p:cNvSpPr/>
          <p:nvPr/>
        </p:nvSpPr>
        <p:spPr>
          <a:xfrm>
            <a:off x="2856277" y="5517232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6372200" y="2091182"/>
                <a:ext cx="1611339" cy="659411"/>
              </a:xfrm>
              <a:prstGeom prst="rect">
                <a:avLst/>
              </a:prstGeom>
              <a:noFill/>
              <a:ln w="19050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(100,150,250)</a:t>
                </a:r>
              </a:p>
              <a:p>
                <a:r>
                  <a:rPr lang="en-US" altLang="zh-TW" dirty="0"/>
                  <a:t>V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altLang="zh-TW" i="1">
                            <a:latin typeface="Cambria Math"/>
                          </a:rPr>
                        </m:ctrlPr>
                      </m:sPrePr>
                      <m:sub>
                        <m:r>
                          <a:rPr lang="en-US" altLang="zh-TW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altLang="zh-TW" i="1">
                            <a:latin typeface="Cambria Math"/>
                          </a:rPr>
                          <m:t>𝑡</m:t>
                        </m:r>
                      </m:sup>
                      <m:e>
                        <m:r>
                          <a:rPr lang="en-US" altLang="zh-TW" i="1">
                            <a:latin typeface="Cambria Math"/>
                          </a:rPr>
                          <m:t> </m:t>
                        </m:r>
                      </m:e>
                    </m:sPre>
                    <m:r>
                      <a:rPr lang="en-US" altLang="zh-TW" i="1">
                        <a:latin typeface="Cambria Math"/>
                      </a:rPr>
                      <m:t>=500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2091182"/>
                <a:ext cx="1611339" cy="659411"/>
              </a:xfrm>
              <a:prstGeom prst="rect">
                <a:avLst/>
              </a:prstGeom>
              <a:blipFill rotWithShape="1">
                <a:blip r:embed="rId3"/>
                <a:stretch>
                  <a:fillRect l="-2612" t="-4505" r="-2612" b="-10811"/>
                </a:stretch>
              </a:blipFill>
              <a:ln w="190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6372200" y="3027107"/>
                <a:ext cx="2049279" cy="1490408"/>
              </a:xfrm>
              <a:prstGeom prst="rect">
                <a:avLst/>
              </a:prstGeom>
              <a:noFill/>
              <a:ln w="19050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Day1:(50,100,80)</a:t>
                </a:r>
              </a:p>
              <a:p>
                <a:r>
                  <a:rPr lang="en-US" altLang="zh-TW" dirty="0" smtClean="0"/>
                  <a:t>Day2:</a:t>
                </a:r>
                <a:r>
                  <a:rPr lang="en-US" altLang="zh-TW" dirty="0" smtClean="0">
                    <a:sym typeface="Wingdings" pitchFamily="2" charset="2"/>
                  </a:rPr>
                  <a:t>(100,70,170)</a:t>
                </a:r>
              </a:p>
              <a:p>
                <a:r>
                  <a:rPr lang="en-US" altLang="zh-TW" dirty="0" smtClean="0">
                    <a:sym typeface="Wingdings" pitchFamily="2" charset="2"/>
                  </a:rPr>
                  <a:t>Day3:(60,50,120)</a:t>
                </a:r>
              </a:p>
              <a:p>
                <a:r>
                  <a:rPr lang="en-US" altLang="zh-TW" dirty="0" smtClean="0">
                    <a:sym typeface="Wingdings" pitchFamily="2" charset="2"/>
                  </a:rPr>
                  <a:t>(210,220,370)</a:t>
                </a:r>
              </a:p>
              <a:p>
                <a:r>
                  <a:rPr lang="en-US" altLang="zh-TW" dirty="0"/>
                  <a:t>V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altLang="zh-TW" i="1">
                            <a:latin typeface="Cambria Math"/>
                          </a:rPr>
                        </m:ctrlPr>
                      </m:sPrePr>
                      <m:sub>
                        <m:r>
                          <a:rPr lang="en-US" altLang="zh-TW" i="1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r>
                          <a:rPr lang="en-US" altLang="zh-TW" i="1">
                            <a:latin typeface="Cambria Math"/>
                          </a:rPr>
                          <m:t> </m:t>
                        </m:r>
                      </m:e>
                    </m:sPre>
                    <m:r>
                      <a:rPr lang="en-US" altLang="zh-TW" i="1">
                        <a:latin typeface="Cambria Math"/>
                      </a:rPr>
                      <m:t>=</m:t>
                    </m:r>
                    <m:r>
                      <a:rPr lang="en-US" altLang="zh-TW" b="0" i="1" smtClean="0">
                        <a:latin typeface="Cambria Math"/>
                      </a:rPr>
                      <m:t>800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3027107"/>
                <a:ext cx="2049279" cy="1490408"/>
              </a:xfrm>
              <a:prstGeom prst="rect">
                <a:avLst/>
              </a:prstGeom>
              <a:blipFill rotWithShape="1">
                <a:blip r:embed="rId4"/>
                <a:stretch>
                  <a:fillRect l="-2065" t="-2024" r="-2065" b="-3644"/>
                </a:stretch>
              </a:blipFill>
              <a:ln w="190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6372200" y="5085184"/>
                <a:ext cx="1620893" cy="1477328"/>
              </a:xfrm>
              <a:prstGeom prst="rect">
                <a:avLst/>
              </a:prstGeom>
              <a:noFill/>
              <a:ln w="19050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Day1: 80</a:t>
                </a:r>
                <a:endParaRPr lang="en-US" altLang="zh-TW" dirty="0"/>
              </a:p>
              <a:p>
                <a:r>
                  <a:rPr lang="en-US" altLang="zh-TW" dirty="0"/>
                  <a:t>Day2</a:t>
                </a:r>
                <a:r>
                  <a:rPr lang="en-US" altLang="zh-TW" dirty="0" smtClean="0"/>
                  <a:t>: 70</a:t>
                </a:r>
                <a:endParaRPr lang="en-US" altLang="zh-TW" dirty="0">
                  <a:sym typeface="Wingdings" pitchFamily="2" charset="2"/>
                </a:endParaRPr>
              </a:p>
              <a:p>
                <a:r>
                  <a:rPr lang="en-US" altLang="zh-TW" dirty="0">
                    <a:sym typeface="Wingdings" pitchFamily="2" charset="2"/>
                  </a:rPr>
                  <a:t>Day3</a:t>
                </a:r>
                <a:r>
                  <a:rPr lang="en-US" altLang="zh-TW" dirty="0" smtClean="0">
                    <a:sym typeface="Wingdings" pitchFamily="2" charset="2"/>
                  </a:rPr>
                  <a:t>: 50</a:t>
                </a:r>
                <a:endParaRPr lang="en-US" altLang="zh-TW" dirty="0">
                  <a:sym typeface="Wingdings" pitchFamily="2" charset="2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zh-TW" b="0" i="1" smtClean="0">
                          <a:latin typeface="Cambria Math"/>
                        </a:rPr>
                        <m:t>=200</m:t>
                      </m:r>
                    </m:oMath>
                  </m:oMathPara>
                </a14:m>
                <a:endParaRPr lang="en-US" altLang="zh-TW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altLang="zh-TW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zh-TW" i="1">
                          <a:latin typeface="Cambria Math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altLang="zh-TW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/>
                            </a:rPr>
                            <m:t>200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/>
                            </a:rPr>
                            <m:t>800</m:t>
                          </m:r>
                        </m:den>
                      </m:f>
                    </m:oMath>
                  </m:oMathPara>
                </a14:m>
                <a:endParaRPr lang="en-US" altLang="zh-TW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5085184"/>
                <a:ext cx="1620893" cy="1477328"/>
              </a:xfrm>
              <a:prstGeom prst="rect">
                <a:avLst/>
              </a:prstGeom>
              <a:blipFill rotWithShape="1">
                <a:blip r:embed="rId5"/>
                <a:stretch>
                  <a:fillRect l="-2602" t="-2033" r="-11152" b="-42276"/>
                </a:stretch>
              </a:blipFill>
              <a:ln w="190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510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/>
              <a:t>Methodology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Analyzing </a:t>
            </a:r>
            <a:r>
              <a:rPr lang="en-US" altLang="zh-TW" dirty="0"/>
              <a:t>how YouTube views are distributed across </a:t>
            </a:r>
            <a:r>
              <a:rPr lang="en-US" altLang="zh-TW" dirty="0" smtClean="0"/>
              <a:t>the world confirms </a:t>
            </a:r>
            <a:r>
              <a:rPr lang="en-US" altLang="zh-TW" dirty="0"/>
              <a:t>that the majority of YouTube </a:t>
            </a:r>
            <a:r>
              <a:rPr lang="en-US" altLang="zh-TW" dirty="0" smtClean="0"/>
              <a:t>traffic </a:t>
            </a:r>
            <a:r>
              <a:rPr lang="en-US" altLang="zh-TW" dirty="0"/>
              <a:t>does </a:t>
            </a:r>
            <a:r>
              <a:rPr lang="en-US" altLang="zh-TW" dirty="0" smtClean="0"/>
              <a:t>not come </a:t>
            </a:r>
            <a:r>
              <a:rPr lang="en-US" altLang="zh-TW" dirty="0"/>
              <a:t>from the USA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33A8BE-E952-4E80-89B8-4568D3DB4F94}" type="slidenum">
              <a:rPr lang="zh-TW" altLang="en-US" smtClean="0"/>
              <a:t>9</a:t>
            </a:fld>
            <a:endParaRPr lang="zh-TW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000" y="3284984"/>
            <a:ext cx="3705225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297450"/>
            <a:ext cx="3648075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3419872" y="4591058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26%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0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737</TotalTime>
  <Words>988</Words>
  <Application>Microsoft Office PowerPoint</Application>
  <PresentationFormat>如螢幕大小 (4:3)</PresentationFormat>
  <Paragraphs>190</Paragraphs>
  <Slides>25</Slides>
  <Notes>10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壁窗</vt:lpstr>
      <vt:lpstr>YouTube Around the World : Geographic Popularity of Videos</vt:lpstr>
      <vt:lpstr>Outline</vt:lpstr>
      <vt:lpstr> Introduction</vt:lpstr>
      <vt:lpstr>Motivation</vt:lpstr>
      <vt:lpstr>Goal</vt:lpstr>
      <vt:lpstr>Outline</vt:lpstr>
      <vt:lpstr>Data description</vt:lpstr>
      <vt:lpstr>Notation</vt:lpstr>
      <vt:lpstr>Methodology</vt:lpstr>
      <vt:lpstr>Methodology</vt:lpstr>
      <vt:lpstr>Locality measures</vt:lpstr>
      <vt:lpstr>Outline</vt:lpstr>
      <vt:lpstr>Measuring locality of interest</vt:lpstr>
      <vt:lpstr>Measuring locality of interest</vt:lpstr>
      <vt:lpstr>Impact of video category</vt:lpstr>
      <vt:lpstr>Impact of video location</vt:lpstr>
      <vt:lpstr>Outline</vt:lpstr>
      <vt:lpstr>Social ratio</vt:lpstr>
      <vt:lpstr>Impact of social sharing</vt:lpstr>
      <vt:lpstr>Outline</vt:lpstr>
      <vt:lpstr>Video views growth</vt:lpstr>
      <vt:lpstr>Evolution of local interest</vt:lpstr>
      <vt:lpstr>Effect of social sharing</vt:lpstr>
      <vt:lpstr>Outline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YouTube Around the World : Geographic Popularity of Videos</dc:title>
  <dc:creator>Benson Chiu</dc:creator>
  <cp:lastModifiedBy>Benson Chiu</cp:lastModifiedBy>
  <cp:revision>42</cp:revision>
  <cp:lastPrinted>2012-09-03T00:40:08Z</cp:lastPrinted>
  <dcterms:created xsi:type="dcterms:W3CDTF">2012-09-02T10:24:10Z</dcterms:created>
  <dcterms:modified xsi:type="dcterms:W3CDTF">2012-09-03T01:03:04Z</dcterms:modified>
</cp:coreProperties>
</file>